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82" r:id="rId3"/>
    <p:sldId id="265" r:id="rId4"/>
    <p:sldId id="267" r:id="rId5"/>
    <p:sldId id="269" r:id="rId6"/>
    <p:sldId id="271" r:id="rId7"/>
    <p:sldId id="277" r:id="rId8"/>
    <p:sldId id="278" r:id="rId9"/>
    <p:sldId id="280" r:id="rId10"/>
    <p:sldId id="279" r:id="rId11"/>
    <p:sldId id="281" r:id="rId12"/>
    <p:sldId id="28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6" autoAdjust="0"/>
    <p:restoredTop sz="94660"/>
  </p:normalViewPr>
  <p:slideViewPr>
    <p:cSldViewPr snapToGrid="0">
      <p:cViewPr>
        <p:scale>
          <a:sx n="50" d="100"/>
          <a:sy n="50" d="100"/>
        </p:scale>
        <p:origin x="1930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AC190-F51C-4397-B987-3C61606AF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3EBA29-9470-445E-B1BD-413E7CE0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01406E-A6B2-45D9-AF92-FD748E18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E0FFB6-A221-4BA9-AEF2-5E974056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800EF9-06AF-45CE-A2B7-8BE6442F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42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B454-6130-47E2-9B48-807BE7E0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362B59-0052-4810-B8E7-38389794D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B46471-DA85-4DA3-A419-776A8388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E646FB-8540-496D-8BB9-3DFE9845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169E4A-3E34-49EA-B054-3F022B3B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35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080A7F-D075-4B46-A69E-A6A2A5345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53F87D-39C6-4127-AC26-6E3D96106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9D425F-8E0A-4F71-8D3F-66C613D4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BCB88-1F93-42E0-B77E-116AA54B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30C105-39B6-428D-A92C-0A73E061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5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92357-C140-44B2-B764-856BDFE3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4245C-3418-4E27-91C1-7A6871DF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7601D-B786-4402-AF12-8DF92602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0CDD31-16EE-4FB2-BCA2-64D9C014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9070D-B269-4DEB-AB43-8EF30B26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30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7B056-C7E7-4130-ADB0-F3F4BB19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181AF4-755E-4102-BB42-F8799D94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6277B8-EDE4-4085-8851-1F3AE7F6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9F1F66-75A1-4152-B171-BA6BE95E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7127F3-B83C-430C-9A1E-8FC2D401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11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9F1C5-182E-456B-8A05-7E9645D2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EC0F66-FC55-4293-9FC3-97E0CEE5F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023DE5-8981-4049-9D87-497BA0F86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DE3278-5827-41A1-A58C-8FDFBB80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5855A5-45BB-4D5D-9875-4465B01C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373927-F267-4CD0-A11D-ED56F2E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D28D3-BE3A-4055-AC03-777F3070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2A8AE-CBFD-4CA4-B854-54E8EB78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427FAB-58E5-407E-8CCA-E5D627E8F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532EE5-2A39-4165-8997-92106FDE3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5F8870-E161-4A13-94A1-CEABBE1B3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DF55A4-80F1-42B6-B3B5-65315D79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A6961-DA37-4B0C-9BE5-B44A88C1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C5E6B3-2BD6-4CEF-99A6-C6BFD12C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2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BC22E-B4EF-402A-A181-48BF5344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C90D5F-6992-4DEC-BFA5-37DACBB5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3E7B60-6FFA-414C-B378-6C68DF76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61AD5D-7D69-4DA7-B361-72FD8B3E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47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BDBDC8-78B8-44F3-97B9-1309AA8A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87A6CA-680A-43F1-AAFE-803ACFA1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7FB8EB-3703-41A2-96C1-CC289DA4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5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60DA9-E18C-41E0-841A-BAE99257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1C3F11-42A5-4E60-99DA-15ADB1AA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4FC01A-A2ED-4FC7-9DFF-A91AC8015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BCCB7E-CEA5-47EB-BA07-56DA8EE6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2A622C-16DE-4149-8412-FF6D857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20E0E5-E396-47F3-BE70-F85C1BCA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60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226AC-B9AD-48FC-B3F0-4F100181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8D1F35-7257-4933-8E33-629D43F07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2EA47A-7FED-4BCA-AEB2-78C856A4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C0CF1B-5D7F-4D89-9CC6-724DACA2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A5059-8DE9-445B-8F2A-FF6C64E3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40CBD-D915-4221-95FB-9F3D1E71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93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559A86-69E3-4E77-8A3B-1F1122F8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B05A38-0BC8-407A-B7BF-F8B544D97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D32BF7-9B26-4C2F-999D-276D0431E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7B790-5F17-437A-8BAE-F7681EA99E37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CFC222-5BDF-4B7E-B674-398A3129D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2E28F-FCE5-4461-B1FD-49921A834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3C73-69EC-4AFF-8E64-55EA0C532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79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2.jpe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414193" y="5994797"/>
            <a:ext cx="8331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3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RESULTADOS DE RELANÇAMENTO</a:t>
            </a:r>
            <a:endParaRPr lang="en-US" sz="3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3931027" y="4600575"/>
            <a:ext cx="4147794" cy="545709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3633066" y="4714875"/>
            <a:ext cx="4329946" cy="823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186512" y="4877678"/>
            <a:ext cx="7705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en-US" sz="8000" spc="400" dirty="0">
                <a:solidFill>
                  <a:prstClr val="black"/>
                </a:solidFill>
                <a:latin typeface="Century Gothic" panose="020B0502020202020204" pitchFamily="34" charset="0"/>
                <a:cs typeface="Times New Roman"/>
              </a:rPr>
              <a:t>LOUIS </a:t>
            </a:r>
            <a:r>
              <a:rPr lang="en-US" sz="8000" spc="400" dirty="0">
                <a:gradFill flip="none" rotWithShape="1">
                  <a:gsLst>
                    <a:gs pos="50000">
                      <a:srgbClr val="B88162"/>
                    </a:gs>
                    <a:gs pos="50000">
                      <a:schemeClr val="tx1">
                        <a:lumMod val="0"/>
                      </a:schemeClr>
                    </a:gs>
                  </a:gsLst>
                  <a:lin ang="5400000" scaled="0"/>
                  <a:tileRect/>
                </a:gradFill>
                <a:latin typeface="Century Gothic" panose="020B0502020202020204" pitchFamily="34" charset="0"/>
                <a:cs typeface="Times New Roman"/>
              </a:rPr>
              <a:t>BOUTIN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150413" y="5872664"/>
            <a:ext cx="1784412" cy="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467886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chemeClr val="bg1">
                  <a:lumMod val="7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370114" y="196956"/>
            <a:ext cx="8916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P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RINCIPAIS RESULTADOS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CE1DD2-215E-4019-8D26-8F87F282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27462" y="718796"/>
            <a:ext cx="4188315" cy="61392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B03F3C-ED2F-458D-9EA9-12B0A70EFC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0" b="89970" l="9898" r="95779">
                        <a14:foregroundMark x1="95779" y1="39027" x2="89520" y2="43992"/>
                        <a14:backgroundMark x1="27511" y1="28004" x2="41194" y2="22145"/>
                        <a14:backgroundMark x1="41194" y1="22145" x2="56332" y2="20159"/>
                        <a14:backgroundMark x1="65939" y1="24131" x2="54731" y2="20060"/>
                        <a14:backgroundMark x1="59680" y1="25521" x2="58079" y2="18073"/>
                        <a14:backgroundMark x1="30859" y1="26216" x2="53275" y2="19662"/>
                        <a14:backgroundMark x1="28239" y1="35253" x2="33188" y2="24628"/>
                        <a14:backgroundMark x1="37409" y1="47170" x2="49199" y2="52433"/>
                        <a14:backgroundMark x1="49199" y1="52433" x2="52838" y2="60576"/>
                        <a14:backgroundMark x1="52838" y1="60576" x2="48617" y2="68322"/>
                        <a14:backgroundMark x1="48617" y1="68322" x2="39592" y2="75968"/>
                        <a14:backgroundMark x1="39592" y1="75968" x2="35953" y2="84310"/>
                        <a14:backgroundMark x1="35953" y1="84310" x2="40175" y2="92155"/>
                        <a14:backgroundMark x1="40175" y1="92155" x2="58661" y2="68222"/>
                        <a14:backgroundMark x1="58661" y1="68222" x2="55313" y2="60576"/>
                        <a14:backgroundMark x1="55313" y1="60576" x2="55604" y2="52334"/>
                        <a14:backgroundMark x1="55604" y1="52334" x2="46143" y2="46574"/>
                        <a14:backgroundMark x1="46143" y1="46574" x2="32751" y2="44091"/>
                        <a14:backgroundMark x1="32751" y1="44091" x2="25910" y2="37537"/>
                        <a14:backgroundMark x1="25910" y1="37537" x2="40611" y2="24330"/>
                        <a14:backgroundMark x1="40611" y1="24330" x2="54731" y2="21748"/>
                        <a14:backgroundMark x1="58079" y1="24826" x2="65211" y2="25124"/>
                        <a14:backgroundMark x1="45415" y1="25124" x2="44105" y2="20755"/>
                        <a14:backgroundMark x1="46434" y1="26216" x2="45997" y2="20755"/>
                        <a14:backgroundMark x1="59971" y1="60973" x2="57642" y2="52234"/>
                        <a14:backgroundMark x1="53857" y1="49553" x2="47453" y2="46475"/>
                        <a14:backgroundMark x1="49491" y1="46475" x2="44687" y2="43198"/>
                        <a14:backgroundMark x1="45269" y1="41311" x2="43668" y2="42304"/>
                        <a14:backgroundMark x1="61281" y1="57696" x2="56332" y2="59980"/>
                        <a14:backgroundMark x1="62882" y1="68818" x2="55313" y2="62761"/>
                        <a14:backgroundMark x1="55313" y1="62761" x2="54731" y2="61966"/>
                        <a14:backgroundMark x1="44687" y1="26812" x2="44396" y2="24429"/>
                        <a14:backgroundMark x1="43814" y1="27110" x2="43814" y2="24628"/>
                        <a14:backgroundMark x1="43523" y1="27408" x2="43086" y2="25124"/>
                        <a14:backgroundMark x1="57496" y1="26415" x2="57351" y2="24131"/>
                        <a14:backgroundMark x1="64338" y1="25025" x2="66812" y2="25025"/>
                      </a14:backgroundRemoval>
                    </a14:imgEffect>
                    <a14:imgEffect>
                      <a14:sharpenSoften amount="2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462" y="701714"/>
            <a:ext cx="4188315" cy="6139204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1B8C1AFE-4B5C-4BAD-B674-547F5E86071A}"/>
              </a:ext>
            </a:extLst>
          </p:cNvPr>
          <p:cNvSpPr txBox="1"/>
          <p:nvPr/>
        </p:nvSpPr>
        <p:spPr>
          <a:xfrm>
            <a:off x="7678512" y="2420574"/>
            <a:ext cx="4252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DE MARKET SHARE </a:t>
            </a:r>
          </a:p>
        </p:txBody>
      </p:sp>
      <p:sp>
        <p:nvSpPr>
          <p:cNvPr id="2" name="Seta: para a Direita Listrada 1">
            <a:extLst>
              <a:ext uri="{FF2B5EF4-FFF2-40B4-BE49-F238E27FC236}">
                <a16:creationId xmlns:a16="http://schemas.microsoft.com/office/drawing/2014/main" id="{5D1EFF06-CCBB-4722-9879-5CD8670BE3A3}"/>
              </a:ext>
            </a:extLst>
          </p:cNvPr>
          <p:cNvSpPr/>
          <p:nvPr/>
        </p:nvSpPr>
        <p:spPr>
          <a:xfrm rot="16200000">
            <a:off x="4269062" y="1573667"/>
            <a:ext cx="1515172" cy="140276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5200E12-5BC9-40F8-99F6-FA78543CDE27}"/>
              </a:ext>
            </a:extLst>
          </p:cNvPr>
          <p:cNvSpPr txBox="1"/>
          <p:nvPr/>
        </p:nvSpPr>
        <p:spPr>
          <a:xfrm>
            <a:off x="5017735" y="1566952"/>
            <a:ext cx="2805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b="1" spc="-3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2,7%</a:t>
            </a:r>
            <a:endParaRPr lang="en-US" sz="11500" b="1" spc="-300" dirty="0">
              <a:solidFill>
                <a:schemeClr val="bg1">
                  <a:lumMod val="7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00BD01F-FA7F-44C4-895E-452727DD80E1}"/>
              </a:ext>
            </a:extLst>
          </p:cNvPr>
          <p:cNvSpPr/>
          <p:nvPr/>
        </p:nvSpPr>
        <p:spPr>
          <a:xfrm>
            <a:off x="9067287" y="2130017"/>
            <a:ext cx="2713233" cy="415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858806DE-2DBC-4222-B545-7C3387A06928}"/>
              </a:ext>
            </a:extLst>
          </p:cNvPr>
          <p:cNvSpPr txBox="1"/>
          <p:nvPr/>
        </p:nvSpPr>
        <p:spPr>
          <a:xfrm>
            <a:off x="9004114" y="2104016"/>
            <a:ext cx="292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>
                <a:solidFill>
                  <a:schemeClr val="bg1"/>
                </a:solidFill>
                <a:latin typeface="Arial Nova Cond Light" panose="020B0306020202020204" pitchFamily="34" charset="0"/>
                <a:cs typeface="Times New Roman"/>
              </a:rPr>
              <a:t>BELEZA &amp; FRAGRÂNCIA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DFAA489-D3E8-4A76-98B2-B4B84CE114B2}"/>
              </a:ext>
            </a:extLst>
          </p:cNvPr>
          <p:cNvSpPr txBox="1"/>
          <p:nvPr/>
        </p:nvSpPr>
        <p:spPr>
          <a:xfrm>
            <a:off x="3891748" y="3080512"/>
            <a:ext cx="803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ASSUMINDO O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PRIMEIRO LUGAR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DO MERCADO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0ED9483C-3FEC-440C-B0C3-222A0860376D}"/>
              </a:ext>
            </a:extLst>
          </p:cNvPr>
          <p:cNvSpPr txBox="1"/>
          <p:nvPr/>
        </p:nvSpPr>
        <p:spPr>
          <a:xfrm>
            <a:off x="4134870" y="4979827"/>
            <a:ext cx="3655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7200" b="1" spc="-3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TOP3</a:t>
            </a:r>
            <a:endParaRPr lang="en-US" sz="7200" b="1" spc="-300" dirty="0">
              <a:solidFill>
                <a:schemeClr val="bg1">
                  <a:lumMod val="7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BBC2293-27A5-47F1-96BF-496FAB23E312}"/>
              </a:ext>
            </a:extLst>
          </p:cNvPr>
          <p:cNvSpPr txBox="1"/>
          <p:nvPr/>
        </p:nvSpPr>
        <p:spPr>
          <a:xfrm>
            <a:off x="4188335" y="5860763"/>
            <a:ext cx="445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MAIS BUSCADOS EM TODOS CLIENTES</a:t>
            </a:r>
          </a:p>
        </p:txBody>
      </p:sp>
      <p:pic>
        <p:nvPicPr>
          <p:cNvPr id="35" name="Picture 6" descr="Resultado de imagem para sephora logo png">
            <a:extLst>
              <a:ext uri="{FF2B5EF4-FFF2-40B4-BE49-F238E27FC236}">
                <a16:creationId xmlns:a16="http://schemas.microsoft.com/office/drawing/2014/main" id="{1219730F-077C-4704-A492-9FE584CC6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98" y="6202168"/>
            <a:ext cx="714982" cy="4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Resultado de imagem para beleza na web logo png">
            <a:extLst>
              <a:ext uri="{FF2B5EF4-FFF2-40B4-BE49-F238E27FC236}">
                <a16:creationId xmlns:a16="http://schemas.microsoft.com/office/drawing/2014/main" id="{F6E09318-DE44-421D-8856-3221C2F7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8" y="6351562"/>
            <a:ext cx="592519" cy="2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esultado de imagem para epoca cosmeticos logo png">
            <a:extLst>
              <a:ext uri="{FF2B5EF4-FFF2-40B4-BE49-F238E27FC236}">
                <a16:creationId xmlns:a16="http://schemas.microsoft.com/office/drawing/2014/main" id="{247134C1-89B1-4C9C-9E74-A443DF57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1" y="6389530"/>
            <a:ext cx="619732" cy="1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Resultado de imagem para the beauty box logo png">
            <a:extLst>
              <a:ext uri="{FF2B5EF4-FFF2-40B4-BE49-F238E27FC236}">
                <a16:creationId xmlns:a16="http://schemas.microsoft.com/office/drawing/2014/main" id="{3CDF5987-F4F0-468B-8993-B87EB42F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5" y="6304897"/>
            <a:ext cx="385245" cy="3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m para riachuelo png">
            <a:extLst>
              <a:ext uri="{FF2B5EF4-FFF2-40B4-BE49-F238E27FC236}">
                <a16:creationId xmlns:a16="http://schemas.microsoft.com/office/drawing/2014/main" id="{B29F5787-53DD-4998-8B00-22961233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46" y="6389530"/>
            <a:ext cx="674988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m para renner png">
            <a:extLst>
              <a:ext uri="{FF2B5EF4-FFF2-40B4-BE49-F238E27FC236}">
                <a16:creationId xmlns:a16="http://schemas.microsoft.com/office/drawing/2014/main" id="{3E779A6D-33C0-418C-97A6-B2819ED6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60" y="6125459"/>
            <a:ext cx="769441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m para black opium png">
            <a:extLst>
              <a:ext uri="{FF2B5EF4-FFF2-40B4-BE49-F238E27FC236}">
                <a16:creationId xmlns:a16="http://schemas.microsoft.com/office/drawing/2014/main" id="{92110875-6A8C-4E1A-A096-D8F7F117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80" y="4416823"/>
            <a:ext cx="2346211" cy="23462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D5F46C4E-B459-46C2-ABD0-C548A5E84794}"/>
              </a:ext>
            </a:extLst>
          </p:cNvPr>
          <p:cNvSpPr txBox="1"/>
          <p:nvPr/>
        </p:nvSpPr>
        <p:spPr>
          <a:xfrm>
            <a:off x="8355139" y="4094225"/>
            <a:ext cx="3290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FRAGRÂNCIA DO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3AE16664-87CE-432C-BEE4-79FB0F4DAFE5}"/>
              </a:ext>
            </a:extLst>
          </p:cNvPr>
          <p:cNvSpPr/>
          <p:nvPr/>
        </p:nvSpPr>
        <p:spPr>
          <a:xfrm>
            <a:off x="7335960" y="4086368"/>
            <a:ext cx="465591" cy="429552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B026BB5-902C-4BD1-A11E-0A3E4A8C9DB0}"/>
              </a:ext>
            </a:extLst>
          </p:cNvPr>
          <p:cNvSpPr txBox="1"/>
          <p:nvPr/>
        </p:nvSpPr>
        <p:spPr>
          <a:xfrm>
            <a:off x="7422406" y="3854320"/>
            <a:ext cx="1635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9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9ª</a:t>
            </a:r>
            <a:endParaRPr lang="en-US" sz="9600" b="1" spc="-300" dirty="0">
              <a:solidFill>
                <a:schemeClr val="tx1">
                  <a:lumMod val="65000"/>
                  <a:lumOff val="3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BFCE5B13-B53C-4028-AED8-485B047D8EA2}"/>
              </a:ext>
            </a:extLst>
          </p:cNvPr>
          <p:cNvSpPr txBox="1"/>
          <p:nvPr/>
        </p:nvSpPr>
        <p:spPr>
          <a:xfrm>
            <a:off x="8348307" y="4435644"/>
            <a:ext cx="381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MERCADO FEMININO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348A496-8C2A-40B7-8AFE-B13CC970437C}"/>
              </a:ext>
            </a:extLst>
          </p:cNvPr>
          <p:cNvSpPr/>
          <p:nvPr/>
        </p:nvSpPr>
        <p:spPr>
          <a:xfrm>
            <a:off x="11196344" y="4992293"/>
            <a:ext cx="785796" cy="415063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903B9D18-1216-46CB-B596-2BEB9F491C1E}"/>
              </a:ext>
            </a:extLst>
          </p:cNvPr>
          <p:cNvSpPr txBox="1"/>
          <p:nvPr/>
        </p:nvSpPr>
        <p:spPr>
          <a:xfrm>
            <a:off x="11137441" y="4992293"/>
            <a:ext cx="91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>
                <a:solidFill>
                  <a:schemeClr val="bg1"/>
                </a:solidFill>
                <a:latin typeface="Arial Nova Cond Light" panose="020B0306020202020204" pitchFamily="34" charset="0"/>
                <a:cs typeface="Times New Roman"/>
              </a:rPr>
              <a:t>TOP10</a:t>
            </a:r>
          </a:p>
        </p:txBody>
      </p:sp>
    </p:spTree>
    <p:extLst>
      <p:ext uri="{BB962C8B-B14F-4D97-AF65-F5344CB8AC3E}">
        <p14:creationId xmlns:p14="http://schemas.microsoft.com/office/powerpoint/2010/main" val="31220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2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2513 -0.141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pic>
        <p:nvPicPr>
          <p:cNvPr id="3" name="Imagem 2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157F0263-924B-483B-A0FF-787E8582A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8041C7D7-2656-4CF5-89DA-66CBCBD25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6" b="97778" l="10000" r="90000">
                        <a14:foregroundMark x1="13906" y1="96389" x2="12500" y2="64722"/>
                        <a14:foregroundMark x1="12500" y1="64722" x2="10391" y2="57361"/>
                        <a14:foregroundMark x1="10391" y1="57361" x2="11328" y2="41389"/>
                        <a14:foregroundMark x1="11328" y1="41389" x2="16797" y2="29861"/>
                        <a14:foregroundMark x1="16797" y1="29861" x2="16875" y2="22917"/>
                        <a14:foregroundMark x1="16875" y1="22917" x2="14688" y2="16250"/>
                        <a14:foregroundMark x1="14688" y1="16250" x2="13906" y2="9306"/>
                        <a14:foregroundMark x1="13906" y1="9306" x2="17969" y2="5139"/>
                        <a14:foregroundMark x1="17969" y1="5139" x2="21250" y2="9444"/>
                        <a14:foregroundMark x1="21250" y1="9444" x2="21328" y2="9583"/>
                        <a14:foregroundMark x1="30234" y1="94861" x2="13203" y2="97778"/>
                        <a14:foregroundMark x1="13125" y1="4722" x2="22891" y2="1806"/>
                        <a14:foregroundMark x1="24219" y1="5833" x2="24609" y2="8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6F69CAD2-1623-4DEB-9ED4-94626F1A52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97"/>
          <a:stretch/>
        </p:blipFill>
        <p:spPr>
          <a:xfrm>
            <a:off x="7217229" y="0"/>
            <a:ext cx="49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5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414193" y="5994797"/>
            <a:ext cx="8331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3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RESULTADOS DE RELANÇAMENTO</a:t>
            </a:r>
            <a:endParaRPr lang="en-US" sz="3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3931027" y="4600575"/>
            <a:ext cx="4147794" cy="545709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3633066" y="4714875"/>
            <a:ext cx="4329946" cy="823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186512" y="4877678"/>
            <a:ext cx="7705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en-US" sz="8000" spc="400" dirty="0">
                <a:solidFill>
                  <a:prstClr val="black"/>
                </a:solidFill>
                <a:latin typeface="Century Gothic" panose="020B0502020202020204" pitchFamily="34" charset="0"/>
                <a:cs typeface="Times New Roman"/>
              </a:rPr>
              <a:t>LOUIS </a:t>
            </a:r>
            <a:r>
              <a:rPr lang="en-US" sz="8000" spc="400" dirty="0">
                <a:gradFill flip="none" rotWithShape="1">
                  <a:gsLst>
                    <a:gs pos="50000">
                      <a:srgbClr val="B88162"/>
                    </a:gs>
                    <a:gs pos="50000">
                      <a:schemeClr val="tx1">
                        <a:lumMod val="0"/>
                      </a:schemeClr>
                    </a:gs>
                  </a:gsLst>
                  <a:lin ang="5400000" scaled="0"/>
                  <a:tileRect/>
                </a:gradFill>
                <a:latin typeface="Century Gothic" panose="020B0502020202020204" pitchFamily="34" charset="0"/>
                <a:cs typeface="Times New Roman"/>
              </a:rPr>
              <a:t>BOUTIN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150413" y="5872664"/>
            <a:ext cx="1784412" cy="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pic>
        <p:nvPicPr>
          <p:cNvPr id="3" name="Imagem 2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CB069B31-BA5C-4F86-A763-5DF7234DE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EC0534F8-0214-420A-8EBE-0CA6D032C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7" b="96806" l="9219" r="90000">
                        <a14:foregroundMark x1="27344" y1="96250" x2="20313" y2="92778"/>
                        <a14:foregroundMark x1="20313" y1="92778" x2="16328" y2="88056"/>
                        <a14:foregroundMark x1="16328" y1="88056" x2="15156" y2="81111"/>
                        <a14:foregroundMark x1="15156" y1="81111" x2="12188" y2="74028"/>
                        <a14:foregroundMark x1="12188" y1="74028" x2="11016" y2="66111"/>
                        <a14:foregroundMark x1="11016" y1="66111" x2="11406" y2="44306"/>
                        <a14:foregroundMark x1="11406" y1="44306" x2="13672" y2="36667"/>
                        <a14:foregroundMark x1="13672" y1="36667" x2="20000" y2="25694"/>
                        <a14:foregroundMark x1="20000" y1="25694" x2="19844" y2="16667"/>
                        <a14:foregroundMark x1="19844" y1="16667" x2="17188" y2="10417"/>
                        <a14:foregroundMark x1="17188" y1="10417" x2="21016" y2="6528"/>
                        <a14:foregroundMark x1="21016" y1="6528" x2="16484" y2="4722"/>
                        <a14:foregroundMark x1="16484" y1="4722" x2="12734" y2="7500"/>
                        <a14:foregroundMark x1="12734" y1="7500" x2="12344" y2="16389"/>
                        <a14:foregroundMark x1="12891" y1="98056" x2="22344" y2="95972"/>
                        <a14:foregroundMark x1="22344" y1="95972" x2="31094" y2="97083"/>
                        <a14:foregroundMark x1="31094" y1="97083" x2="32344" y2="96667"/>
                        <a14:foregroundMark x1="9219" y1="66389" x2="11094" y2="41528"/>
                        <a14:foregroundMark x1="16016" y1="1389" x2="21719" y2="417"/>
                        <a14:foregroundMark x1="24766" y1="8611" x2="24609" y2="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" y="0"/>
            <a:ext cx="12192000" cy="685800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6307B238-72E1-4ACB-97A5-5FBE13FF553B}"/>
              </a:ext>
            </a:extLst>
          </p:cNvPr>
          <p:cNvSpPr txBox="1"/>
          <p:nvPr/>
        </p:nvSpPr>
        <p:spPr>
          <a:xfrm>
            <a:off x="4437249" y="4980553"/>
            <a:ext cx="1111431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36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SERÁ QUE REPETIRÍAMOS </a:t>
            </a:r>
          </a:p>
          <a:p>
            <a:pPr defTabSz="609570"/>
            <a:r>
              <a:rPr lang="en-US" sz="80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O FRACASSO?</a:t>
            </a:r>
            <a:endParaRPr lang="en-US" sz="8000" spc="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462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6262543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-213538" y="196956"/>
            <a:ext cx="9500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O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BJETIVOS DA CAMPANHA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7BC65A50-C0D1-45BC-8EAF-44C1E2FCCBCF}"/>
              </a:ext>
            </a:extLst>
          </p:cNvPr>
          <p:cNvSpPr txBox="1"/>
          <p:nvPr/>
        </p:nvSpPr>
        <p:spPr>
          <a:xfrm>
            <a:off x="688411" y="1503873"/>
            <a:ext cx="857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spc="533" dirty="0">
                <a:solidFill>
                  <a:srgbClr val="B88162"/>
                </a:solidFill>
                <a:latin typeface="Avenir Next LT Pro Light" panose="020B0304020202020204" pitchFamily="34" charset="0"/>
                <a:cs typeface="Times New Roman"/>
              </a:rPr>
              <a:t>1</a:t>
            </a:r>
            <a:endParaRPr lang="en-US" sz="11500" spc="533" dirty="0">
              <a:solidFill>
                <a:srgbClr val="B88162"/>
              </a:solidFill>
              <a:latin typeface="Avenir Next LT Pro Light" panose="020B0304020202020204" pitchFamily="34" charset="0"/>
              <a:cs typeface="Times New Roman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71001E9-21B4-4752-870A-13160274BA49}"/>
              </a:ext>
            </a:extLst>
          </p:cNvPr>
          <p:cNvSpPr txBox="1"/>
          <p:nvPr/>
        </p:nvSpPr>
        <p:spPr>
          <a:xfrm>
            <a:off x="688411" y="3031738"/>
            <a:ext cx="857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spc="533" dirty="0">
                <a:solidFill>
                  <a:srgbClr val="B88162"/>
                </a:solidFill>
                <a:latin typeface="Avenir Next LT Pro Light" panose="020B0304020202020204" pitchFamily="34" charset="0"/>
                <a:cs typeface="Times New Roman"/>
              </a:rPr>
              <a:t>2</a:t>
            </a:r>
            <a:endParaRPr lang="en-US" sz="11500" spc="533" dirty="0">
              <a:solidFill>
                <a:srgbClr val="B88162"/>
              </a:solidFill>
              <a:latin typeface="Avenir Next LT Pro Light" panose="020B0304020202020204" pitchFamily="34" charset="0"/>
              <a:cs typeface="Times New Roman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B74FAE4-0A18-4296-9320-C51B7A52C815}"/>
              </a:ext>
            </a:extLst>
          </p:cNvPr>
          <p:cNvSpPr txBox="1"/>
          <p:nvPr/>
        </p:nvSpPr>
        <p:spPr>
          <a:xfrm>
            <a:off x="688411" y="4679483"/>
            <a:ext cx="857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spc="533" dirty="0">
                <a:solidFill>
                  <a:srgbClr val="B88162"/>
                </a:solidFill>
                <a:latin typeface="Avenir Next LT Pro Light" panose="020B0304020202020204" pitchFamily="34" charset="0"/>
                <a:cs typeface="Times New Roman"/>
              </a:rPr>
              <a:t>3</a:t>
            </a:r>
            <a:endParaRPr lang="en-US" sz="11500" spc="533" dirty="0">
              <a:solidFill>
                <a:srgbClr val="B88162"/>
              </a:solidFill>
              <a:latin typeface="Avenir Next LT Pro Light" panose="020B0304020202020204" pitchFamily="34" charset="0"/>
              <a:cs typeface="Times New Roman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AD7C5A-7730-496A-BF3C-AFB6E9884500}"/>
              </a:ext>
            </a:extLst>
          </p:cNvPr>
          <p:cNvSpPr/>
          <p:nvPr/>
        </p:nvSpPr>
        <p:spPr>
          <a:xfrm>
            <a:off x="1759329" y="1870205"/>
            <a:ext cx="9500413" cy="1058052"/>
          </a:xfrm>
          <a:prstGeom prst="rect">
            <a:avLst/>
          </a:prstGeom>
          <a:noFill/>
          <a:ln>
            <a:solidFill>
              <a:srgbClr val="B881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57152B2A-19F1-4528-84DB-B56D2272B0C6}"/>
              </a:ext>
            </a:extLst>
          </p:cNvPr>
          <p:cNvSpPr txBox="1"/>
          <p:nvPr/>
        </p:nvSpPr>
        <p:spPr>
          <a:xfrm>
            <a:off x="1944282" y="1983732"/>
            <a:ext cx="913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Foco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campanha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awareness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para que 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consumidor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conheça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marca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entenda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história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por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trás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da Louis Boutin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C116668-8762-4C1B-9B6B-E5EAECEDDA06}"/>
              </a:ext>
            </a:extLst>
          </p:cNvPr>
          <p:cNvSpPr/>
          <p:nvPr/>
        </p:nvSpPr>
        <p:spPr>
          <a:xfrm>
            <a:off x="1759329" y="3429000"/>
            <a:ext cx="9500413" cy="1058052"/>
          </a:xfrm>
          <a:prstGeom prst="rect">
            <a:avLst/>
          </a:prstGeom>
          <a:noFill/>
          <a:ln>
            <a:solidFill>
              <a:srgbClr val="B881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E5B5142-B7A8-4A83-92FE-756E6C22DEB7}"/>
              </a:ext>
            </a:extLst>
          </p:cNvPr>
          <p:cNvSpPr txBox="1"/>
          <p:nvPr/>
        </p:nvSpPr>
        <p:spPr>
          <a:xfrm>
            <a:off x="1944282" y="3542527"/>
            <a:ext cx="913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Maior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visibilidade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nas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principais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páginas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do canal de E-Commerce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durante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toda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semana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lançamento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da nova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fragrância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4478712-23E7-43FE-B29A-4D65141714DD}"/>
              </a:ext>
            </a:extLst>
          </p:cNvPr>
          <p:cNvSpPr/>
          <p:nvPr/>
        </p:nvSpPr>
        <p:spPr>
          <a:xfrm>
            <a:off x="1759329" y="5012198"/>
            <a:ext cx="9500413" cy="1058052"/>
          </a:xfrm>
          <a:prstGeom prst="rect">
            <a:avLst/>
          </a:prstGeom>
          <a:noFill/>
          <a:ln>
            <a:solidFill>
              <a:srgbClr val="B881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24F3D1F-D2E8-40C1-AD1C-32BD2BD23316}"/>
              </a:ext>
            </a:extLst>
          </p:cNvPr>
          <p:cNvSpPr txBox="1"/>
          <p:nvPr/>
        </p:nvSpPr>
        <p:spPr>
          <a:xfrm>
            <a:off x="1944282" y="5125725"/>
            <a:ext cx="913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Fechar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com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3 (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três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)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grandes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influenciadores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digitais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para a festa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lançamento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fazendo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acompanhamento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dia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inteiro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pelas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redes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sociais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(via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Instagram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)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B974F98-BFCC-4A62-A24B-ED9058F9200B}"/>
              </a:ext>
            </a:extLst>
          </p:cNvPr>
          <p:cNvGrpSpPr/>
          <p:nvPr/>
        </p:nvGrpSpPr>
        <p:grpSpPr>
          <a:xfrm>
            <a:off x="10956429" y="2514581"/>
            <a:ext cx="769441" cy="769441"/>
            <a:chOff x="11043521" y="-197278"/>
            <a:chExt cx="1862049" cy="1862049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3482E01-DDCE-4274-BDA1-81B82F20A9A9}"/>
                </a:ext>
              </a:extLst>
            </p:cNvPr>
            <p:cNvSpPr/>
            <p:nvPr/>
          </p:nvSpPr>
          <p:spPr>
            <a:xfrm>
              <a:off x="11229913" y="117604"/>
              <a:ext cx="1251858" cy="1251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266" name="Picture 2" descr="Resultado de imagem para check png">
              <a:extLst>
                <a:ext uri="{FF2B5EF4-FFF2-40B4-BE49-F238E27FC236}">
                  <a16:creationId xmlns:a16="http://schemas.microsoft.com/office/drawing/2014/main" id="{8AFECE0F-D436-4965-953D-1AC866D7E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21" y="-197278"/>
              <a:ext cx="1862049" cy="1862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5728763-8D94-4C08-941C-33C650F5F29D}"/>
              </a:ext>
            </a:extLst>
          </p:cNvPr>
          <p:cNvGrpSpPr/>
          <p:nvPr/>
        </p:nvGrpSpPr>
        <p:grpSpPr>
          <a:xfrm>
            <a:off x="10956429" y="4036418"/>
            <a:ext cx="769441" cy="769441"/>
            <a:chOff x="11043521" y="-197278"/>
            <a:chExt cx="1862049" cy="1862049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D35594D-F019-432E-A597-039063106DA4}"/>
                </a:ext>
              </a:extLst>
            </p:cNvPr>
            <p:cNvSpPr/>
            <p:nvPr/>
          </p:nvSpPr>
          <p:spPr>
            <a:xfrm>
              <a:off x="11229913" y="117604"/>
              <a:ext cx="1251858" cy="1251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Picture 2" descr="Resultado de imagem para check png">
              <a:extLst>
                <a:ext uri="{FF2B5EF4-FFF2-40B4-BE49-F238E27FC236}">
                  <a16:creationId xmlns:a16="http://schemas.microsoft.com/office/drawing/2014/main" id="{34E88B1C-A66C-48BC-8ECC-9C648CE2D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21" y="-197278"/>
              <a:ext cx="1862049" cy="1862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311FCD9-E42E-4A42-B05E-D0E8EF8E1738}"/>
              </a:ext>
            </a:extLst>
          </p:cNvPr>
          <p:cNvGrpSpPr/>
          <p:nvPr/>
        </p:nvGrpSpPr>
        <p:grpSpPr>
          <a:xfrm>
            <a:off x="10973477" y="5655985"/>
            <a:ext cx="769441" cy="769441"/>
            <a:chOff x="11043521" y="-197278"/>
            <a:chExt cx="1862049" cy="1862049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FBE2029A-B5FB-48D0-AFBA-1FA3107625A2}"/>
                </a:ext>
              </a:extLst>
            </p:cNvPr>
            <p:cNvSpPr/>
            <p:nvPr/>
          </p:nvSpPr>
          <p:spPr>
            <a:xfrm>
              <a:off x="11229913" y="117604"/>
              <a:ext cx="1251858" cy="1251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2" descr="Resultado de imagem para check png">
              <a:extLst>
                <a:ext uri="{FF2B5EF4-FFF2-40B4-BE49-F238E27FC236}">
                  <a16:creationId xmlns:a16="http://schemas.microsoft.com/office/drawing/2014/main" id="{ABA6ADF0-A1F7-491E-95C5-40DF42D5A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21" y="-197278"/>
              <a:ext cx="1862049" cy="1862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08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293715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261257" y="186070"/>
            <a:ext cx="90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A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WARENESS DA MARCA</a:t>
            </a:r>
            <a:endParaRPr lang="en-US" sz="4400" spc="400" dirty="0">
              <a:solidFill>
                <a:schemeClr val="bg1"/>
              </a:solidFill>
              <a:latin typeface="Century Gothic" panose="020B0502020202020204" pitchFamily="34" charset="0"/>
              <a:cs typeface="Times New Roman"/>
            </a:endParaRP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pic>
        <p:nvPicPr>
          <p:cNvPr id="2" name="Vídeo YSL">
            <a:hlinkClick r:id="" action="ppaction://media"/>
            <a:extLst>
              <a:ext uri="{FF2B5EF4-FFF2-40B4-BE49-F238E27FC236}">
                <a16:creationId xmlns:a16="http://schemas.microsoft.com/office/drawing/2014/main" id="{F7C233DF-CD37-4960-A50A-3BE32CF03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726363">
            <a:off x="1783154" y="1863458"/>
            <a:ext cx="2695317" cy="4761260"/>
          </a:xfrm>
          <a:prstGeom prst="rect">
            <a:avLst/>
          </a:prstGeom>
        </p:spPr>
      </p:pic>
      <p:pic>
        <p:nvPicPr>
          <p:cNvPr id="1028" name="Picture 4" descr="Resultado de imagem para smartphone hand png">
            <a:extLst>
              <a:ext uri="{FF2B5EF4-FFF2-40B4-BE49-F238E27FC236}">
                <a16:creationId xmlns:a16="http://schemas.microsoft.com/office/drawing/2014/main" id="{8237B02C-C9D5-429A-B933-6F30FFF6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2346">
            <a:off x="-1130103" y="695284"/>
            <a:ext cx="7541410" cy="752399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2712A7CA-C280-48D3-ADD3-5236A0F02A1C}"/>
              </a:ext>
            </a:extLst>
          </p:cNvPr>
          <p:cNvSpPr txBox="1"/>
          <p:nvPr/>
        </p:nvSpPr>
        <p:spPr>
          <a:xfrm>
            <a:off x="5682344" y="2966815"/>
            <a:ext cx="5927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Direcionamos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todos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links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patrocinados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para 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página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produtos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da Sophia;</a:t>
            </a:r>
          </a:p>
          <a:p>
            <a:pPr algn="just" defTabSz="609570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  <a:p>
            <a:pPr algn="just" defTabSz="60957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página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produtos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contém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toda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história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marca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os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valores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que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representam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nova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fragrância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de Louis Boutin;</a:t>
            </a:r>
          </a:p>
          <a:p>
            <a:pPr algn="just" defTabSz="609570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  <a:p>
            <a:pPr algn="just" defTabSz="60957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objetivo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era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instigar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consumidor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entender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o que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representa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marca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como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ele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se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identifica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 com 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mesma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CDCD04D-DFAC-43EE-AF97-25A3176D9A2D}"/>
              </a:ext>
            </a:extLst>
          </p:cNvPr>
          <p:cNvSpPr/>
          <p:nvPr/>
        </p:nvSpPr>
        <p:spPr>
          <a:xfrm>
            <a:off x="5752667" y="2106819"/>
            <a:ext cx="1013999" cy="429552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 descr="Resultado de imagem para sephora logo png">
            <a:extLst>
              <a:ext uri="{FF2B5EF4-FFF2-40B4-BE49-F238E27FC236}">
                <a16:creationId xmlns:a16="http://schemas.microsoft.com/office/drawing/2014/main" id="{9542A141-AF3A-49CD-B83C-1EC86E97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42" y="1781507"/>
            <a:ext cx="2102840" cy="14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recorde png">
            <a:extLst>
              <a:ext uri="{FF2B5EF4-FFF2-40B4-BE49-F238E27FC236}">
                <a16:creationId xmlns:a16="http://schemas.microsoft.com/office/drawing/2014/main" id="{708FDB5F-6272-4A96-8DD6-33C6A675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77" y="5143115"/>
            <a:ext cx="1528815" cy="15288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3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293715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289791" y="201748"/>
            <a:ext cx="1111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V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ISIBILIDADE NO E-COM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pic>
        <p:nvPicPr>
          <p:cNvPr id="2050" name="Picture 2" descr="Resultado de imagem para black opium zoe kravitz">
            <a:extLst>
              <a:ext uri="{FF2B5EF4-FFF2-40B4-BE49-F238E27FC236}">
                <a16:creationId xmlns:a16="http://schemas.microsoft.com/office/drawing/2014/main" id="{4E0F4F3A-69A9-4D16-9EA4-7207CCD1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51" b="99497" l="10000" r="90000">
                        <a14:foregroundMark x1="42195" y1="5223" x2="50407" y2="93958"/>
                        <a14:foregroundMark x1="41382" y1="96035" x2="70488" y2="96853"/>
                        <a14:foregroundMark x1="71951" y1="89679" x2="74390" y2="99182"/>
                        <a14:foregroundMark x1="31545" y1="99056" x2="35610" y2="93644"/>
                        <a14:foregroundMark x1="59837" y1="44116" x2="61301" y2="68785"/>
                        <a14:foregroundMark x1="61301" y1="68785" x2="59024" y2="75582"/>
                        <a14:foregroundMark x1="62520" y1="18250" x2="62683" y2="15419"/>
                        <a14:foregroundMark x1="36016" y1="18565" x2="38130" y2="3965"/>
                        <a14:foregroundMark x1="38130" y1="3965" x2="47398" y2="3147"/>
                        <a14:foregroundMark x1="47398" y1="3147" x2="52033" y2="3839"/>
                        <a14:foregroundMark x1="75935" y1="99559" x2="73089" y2="89050"/>
                        <a14:foregroundMark x1="76179" y1="77596" x2="77154" y2="67841"/>
                        <a14:foregroundMark x1="31545" y1="12712" x2="34146" y2="5853"/>
                        <a14:foregroundMark x1="34146" y1="5853" x2="42358" y2="2517"/>
                        <a14:foregroundMark x1="42358" y1="2517" x2="51463" y2="2140"/>
                        <a14:foregroundMark x1="51463" y1="2140" x2="56423" y2="3965"/>
                        <a14:foregroundMark x1="61220" y1="12146" x2="60894" y2="10573"/>
                        <a14:foregroundMark x1="53984" y1="1951" x2="59350" y2="7111"/>
                        <a14:foregroundMark x1="55285" y1="1951" x2="58049" y2="4657"/>
                        <a14:foregroundMark x1="59675" y1="6923" x2="60325" y2="9629"/>
                        <a14:foregroundMark x1="36016" y1="4657" x2="39837" y2="3335"/>
                        <a14:foregroundMark x1="37073" y1="4154" x2="39024" y2="2580"/>
                        <a14:foregroundMark x1="37236" y1="2517" x2="40813" y2="2203"/>
                        <a14:backgroundMark x1="37398" y1="566" x2="38618" y2="252"/>
                        <a14:backgroundMark x1="56911" y1="692" x2="55447" y2="3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16" y="-79075"/>
            <a:ext cx="5369810" cy="69370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384DF3FD-2C88-4E01-B8E2-D10DF7C480A0}"/>
              </a:ext>
            </a:extLst>
          </p:cNvPr>
          <p:cNvSpPr txBox="1"/>
          <p:nvPr/>
        </p:nvSpPr>
        <p:spPr>
          <a:xfrm>
            <a:off x="399362" y="1410945"/>
            <a:ext cx="2644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pt-BR" sz="2400" b="1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ENTRADA NOS </a:t>
            </a:r>
          </a:p>
          <a:p>
            <a:pPr algn="ctr" defTabSz="609570"/>
            <a:r>
              <a:rPr lang="pt-BR" sz="2400" b="1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TOP CLIENTES </a:t>
            </a:r>
            <a:endParaRPr lang="en-US" sz="2400" b="1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pic>
        <p:nvPicPr>
          <p:cNvPr id="16" name="Picture 6" descr="Resultado de imagem para sephora logo png">
            <a:extLst>
              <a:ext uri="{FF2B5EF4-FFF2-40B4-BE49-F238E27FC236}">
                <a16:creationId xmlns:a16="http://schemas.microsoft.com/office/drawing/2014/main" id="{36136F6F-8E23-4F23-B49E-BA13A9B3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3" y="2055175"/>
            <a:ext cx="2102840" cy="14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beleza na web logo png">
            <a:extLst>
              <a:ext uri="{FF2B5EF4-FFF2-40B4-BE49-F238E27FC236}">
                <a16:creationId xmlns:a16="http://schemas.microsoft.com/office/drawing/2014/main" id="{B7260237-4AFA-4229-A639-390351E0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43" y="3401691"/>
            <a:ext cx="1799639" cy="7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epoca cosmeticos logo png">
            <a:extLst>
              <a:ext uri="{FF2B5EF4-FFF2-40B4-BE49-F238E27FC236}">
                <a16:creationId xmlns:a16="http://schemas.microsoft.com/office/drawing/2014/main" id="{7A40341F-6918-42EA-B44E-66ACCD6B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3" y="4459873"/>
            <a:ext cx="2102840" cy="5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Resultado de imagem para the beauty box logo png">
            <a:extLst>
              <a:ext uri="{FF2B5EF4-FFF2-40B4-BE49-F238E27FC236}">
                <a16:creationId xmlns:a16="http://schemas.microsoft.com/office/drawing/2014/main" id="{D3198E56-9640-45C0-8CA0-80AE800D9F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60" name="Picture 12" descr="Resultado de imagem para the beauty box logo png">
            <a:extLst>
              <a:ext uri="{FF2B5EF4-FFF2-40B4-BE49-F238E27FC236}">
                <a16:creationId xmlns:a16="http://schemas.microsoft.com/office/drawing/2014/main" id="{48E76F3B-71B1-4274-81ED-823B37A0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49" y="5271305"/>
            <a:ext cx="1270226" cy="12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2348CAF8-AC47-4521-B72C-0E62E77CE44E}"/>
              </a:ext>
            </a:extLst>
          </p:cNvPr>
          <p:cNvSpPr/>
          <p:nvPr/>
        </p:nvSpPr>
        <p:spPr>
          <a:xfrm>
            <a:off x="289791" y="1318134"/>
            <a:ext cx="2834408" cy="1027317"/>
          </a:xfrm>
          <a:prstGeom prst="rect">
            <a:avLst/>
          </a:prstGeom>
          <a:noFill/>
          <a:ln>
            <a:solidFill>
              <a:srgbClr val="B881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B1E5F75E-FE1C-4CBE-869F-6247A75486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48" end="1712.621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13026" y="2853749"/>
            <a:ext cx="6588989" cy="3525280"/>
          </a:xfrm>
          <a:prstGeom prst="rect">
            <a:avLst/>
          </a:prstGeom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B66C7EB0-4653-4DD2-BBB7-9B8C02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08" y="2447672"/>
            <a:ext cx="8639201" cy="441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pic>
        <p:nvPicPr>
          <p:cNvPr id="3084" name="Picture 12" descr="Resultado de imagem para flavia pavanelli png">
            <a:extLst>
              <a:ext uri="{FF2B5EF4-FFF2-40B4-BE49-F238E27FC236}">
                <a16:creationId xmlns:a16="http://schemas.microsoft.com/office/drawing/2014/main" id="{6EF2C68D-F16C-4C40-8727-D1C1D384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9" b="98926" l="9810" r="89898">
                        <a14:foregroundMark x1="52123" y1="3809" x2="50220" y2="23047"/>
                        <a14:foregroundMark x1="49341" y1="54883" x2="44949" y2="91895"/>
                        <a14:foregroundMark x1="44949" y1="91895" x2="38799" y2="97266"/>
                        <a14:foregroundMark x1="65300" y1="69727" x2="70717" y2="98047"/>
                        <a14:foregroundMark x1="44949" y1="90137" x2="38799" y2="98926"/>
                        <a14:foregroundMark x1="29575" y1="98535" x2="32357" y2="83203"/>
                        <a14:foregroundMark x1="30015" y1="89551" x2="28111" y2="82227"/>
                        <a14:foregroundMark x1="28551" y1="88379" x2="28843" y2="81445"/>
                        <a14:foregroundMark x1="28843" y1="81445" x2="28843" y2="81445"/>
                        <a14:foregroundMark x1="17130" y1="28809" x2="17716" y2="61621"/>
                        <a14:foregroundMark x1="22987" y1="70605" x2="19034" y2="58789"/>
                        <a14:foregroundMark x1="16545" y1="44727" x2="16984" y2="30078"/>
                        <a14:foregroundMark x1="16984" y1="30078" x2="17277" y2="29297"/>
                        <a14:foregroundMark x1="15373" y1="40527" x2="15813" y2="38574"/>
                        <a14:foregroundMark x1="15959" y1="37793" x2="15959" y2="35840"/>
                        <a14:foregroundMark x1="82723" y1="71973" x2="83016" y2="85156"/>
                        <a14:foregroundMark x1="27379" y1="87988" x2="28404" y2="79980"/>
                        <a14:foregroundMark x1="26061" y1="87793" x2="25769" y2="75781"/>
                        <a14:foregroundMark x1="17862" y1="61523" x2="23719" y2="72949"/>
                        <a14:foregroundMark x1="25037" y1="76855" x2="24744" y2="73438"/>
                        <a14:foregroundMark x1="20791" y1="66602" x2="20205" y2="64551"/>
                        <a14:foregroundMark x1="15959" y1="43457" x2="15959" y2="41602"/>
                        <a14:foregroundMark x1="64275" y1="25684" x2="64714" y2="21582"/>
                        <a14:backgroundMark x1="57833" y1="88477" x2="50952" y2="99902"/>
                        <a14:backgroundMark x1="58712" y1="83594" x2="56369" y2="91309"/>
                        <a14:backgroundMark x1="56369" y1="91309" x2="56223" y2="91406"/>
                        <a14:backgroundMark x1="60029" y1="81348" x2="59444" y2="85938"/>
                        <a14:backgroundMark x1="59736" y1="80566" x2="58126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70" y="2254590"/>
            <a:ext cx="4389355" cy="65817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827115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529562" y="201748"/>
            <a:ext cx="1111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I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NFLUENCIADORES FESTA</a:t>
            </a:r>
          </a:p>
        </p:txBody>
      </p:sp>
      <p:sp>
        <p:nvSpPr>
          <p:cNvPr id="3" name="AutoShape 10" descr="Resultado de imagem para the beauty box logo png">
            <a:extLst>
              <a:ext uri="{FF2B5EF4-FFF2-40B4-BE49-F238E27FC236}">
                <a16:creationId xmlns:a16="http://schemas.microsoft.com/office/drawing/2014/main" id="{D3198E56-9640-45C0-8CA0-80AE800D9F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manu gavassi png">
            <a:extLst>
              <a:ext uri="{FF2B5EF4-FFF2-40B4-BE49-F238E27FC236}">
                <a16:creationId xmlns:a16="http://schemas.microsoft.com/office/drawing/2014/main" id="{AC51325B-B30B-4FB5-83A1-92B7E0BD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78" b="99365" l="9895" r="89895">
                        <a14:foregroundMark x1="35579" y1="7778" x2="44632" y2="12381"/>
                        <a14:foregroundMark x1="44632" y1="12381" x2="44842" y2="12381"/>
                        <a14:foregroundMark x1="45684" y1="89048" x2="47368" y2="80159"/>
                        <a14:foregroundMark x1="58526" y1="90476" x2="67579" y2="80317"/>
                        <a14:foregroundMark x1="67579" y1="80317" x2="69053" y2="73810"/>
                        <a14:foregroundMark x1="38947" y1="94762" x2="53263" y2="95556"/>
                        <a14:foregroundMark x1="68421" y1="99206" x2="32421" y2="96508"/>
                        <a14:foregroundMark x1="32421" y1="96508" x2="30105" y2="95397"/>
                        <a14:foregroundMark x1="28211" y1="91429" x2="28632" y2="93810"/>
                        <a14:foregroundMark x1="33053" y1="99048" x2="55579" y2="9936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39" y="1625910"/>
            <a:ext cx="4299824" cy="57029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marina ruy barbosa png">
            <a:extLst>
              <a:ext uri="{FF2B5EF4-FFF2-40B4-BE49-F238E27FC236}">
                <a16:creationId xmlns:a16="http://schemas.microsoft.com/office/drawing/2014/main" id="{2EFA712C-1B57-42AA-B2A0-E79618A3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6424" y="959978"/>
            <a:ext cx="7067066" cy="78763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03565C58-BE68-4A3D-8EEB-A2FFBD5A83C5}"/>
              </a:ext>
            </a:extLst>
          </p:cNvPr>
          <p:cNvSpPr txBox="1"/>
          <p:nvPr/>
        </p:nvSpPr>
        <p:spPr>
          <a:xfrm>
            <a:off x="8207765" y="614776"/>
            <a:ext cx="85736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49600" b="1" spc="533" dirty="0">
                <a:solidFill>
                  <a:srgbClr val="B88162"/>
                </a:solidFill>
                <a:latin typeface="Avenir Next LT Pro Light" panose="020B0304020202020204" pitchFamily="34" charset="0"/>
                <a:cs typeface="Times New Roman"/>
              </a:rPr>
              <a:t>3</a:t>
            </a:r>
            <a:endParaRPr lang="en-US" sz="49600" b="1" spc="533" dirty="0">
              <a:solidFill>
                <a:srgbClr val="B88162"/>
              </a:solidFill>
              <a:latin typeface="Avenir Next LT Pro Light" panose="020B0304020202020204" pitchFamily="34" charset="0"/>
              <a:cs typeface="Times New Roman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A0B84BB-EB84-4B90-B75A-0C890E196887}"/>
              </a:ext>
            </a:extLst>
          </p:cNvPr>
          <p:cNvSpPr txBox="1"/>
          <p:nvPr/>
        </p:nvSpPr>
        <p:spPr>
          <a:xfrm>
            <a:off x="7291058" y="1399814"/>
            <a:ext cx="5427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pt-BR" sz="2000" spc="533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INFLUENCIADORAS</a:t>
            </a:r>
            <a:endParaRPr lang="en-US" sz="2000" spc="533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3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pic>
        <p:nvPicPr>
          <p:cNvPr id="3084" name="Picture 12" descr="Resultado de imagem para flavia pavanelli png">
            <a:extLst>
              <a:ext uri="{FF2B5EF4-FFF2-40B4-BE49-F238E27FC236}">
                <a16:creationId xmlns:a16="http://schemas.microsoft.com/office/drawing/2014/main" id="{6EF2C68D-F16C-4C40-8727-D1C1D384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9" b="98926" l="9810" r="89898">
                        <a14:foregroundMark x1="52123" y1="3809" x2="50220" y2="23047"/>
                        <a14:foregroundMark x1="49341" y1="54883" x2="44949" y2="91895"/>
                        <a14:foregroundMark x1="44949" y1="91895" x2="38799" y2="97266"/>
                        <a14:foregroundMark x1="65300" y1="69727" x2="70717" y2="98047"/>
                        <a14:foregroundMark x1="44949" y1="90137" x2="38799" y2="98926"/>
                        <a14:foregroundMark x1="29575" y1="98535" x2="32357" y2="83203"/>
                        <a14:foregroundMark x1="30015" y1="89551" x2="28111" y2="82227"/>
                        <a14:foregroundMark x1="28551" y1="88379" x2="28843" y2="81445"/>
                        <a14:foregroundMark x1="28843" y1="81445" x2="28843" y2="81445"/>
                        <a14:foregroundMark x1="17130" y1="28809" x2="17716" y2="61621"/>
                        <a14:foregroundMark x1="22987" y1="70605" x2="19034" y2="58789"/>
                        <a14:foregroundMark x1="16545" y1="44727" x2="16984" y2="30078"/>
                        <a14:foregroundMark x1="16984" y1="30078" x2="17277" y2="29297"/>
                        <a14:foregroundMark x1="15373" y1="40527" x2="15813" y2="38574"/>
                        <a14:foregroundMark x1="15959" y1="37793" x2="15959" y2="35840"/>
                        <a14:foregroundMark x1="82723" y1="71973" x2="83016" y2="85156"/>
                        <a14:foregroundMark x1="27379" y1="87988" x2="28404" y2="79980"/>
                        <a14:foregroundMark x1="26061" y1="87793" x2="25769" y2="75781"/>
                        <a14:foregroundMark x1="17862" y1="61523" x2="23719" y2="72949"/>
                        <a14:foregroundMark x1="25037" y1="76855" x2="24744" y2="73438"/>
                        <a14:foregroundMark x1="20791" y1="66602" x2="20205" y2="64551"/>
                        <a14:foregroundMark x1="15959" y1="43457" x2="15959" y2="41602"/>
                        <a14:foregroundMark x1="64275" y1="25684" x2="64714" y2="21582"/>
                        <a14:backgroundMark x1="57833" y1="88477" x2="50952" y2="99902"/>
                        <a14:backgroundMark x1="58712" y1="83594" x2="56369" y2="91309"/>
                        <a14:backgroundMark x1="56369" y1="91309" x2="56223" y2="91406"/>
                        <a14:backgroundMark x1="60029" y1="81348" x2="59444" y2="85938"/>
                        <a14:backgroundMark x1="59736" y1="80566" x2="58126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79" y="1826743"/>
            <a:ext cx="4670174" cy="70028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827115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529562" y="201748"/>
            <a:ext cx="1111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I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NFLUENCIADORES FESTA</a:t>
            </a:r>
          </a:p>
        </p:txBody>
      </p:sp>
      <p:sp>
        <p:nvSpPr>
          <p:cNvPr id="3" name="AutoShape 10" descr="Resultado de imagem para the beauty box logo png">
            <a:extLst>
              <a:ext uri="{FF2B5EF4-FFF2-40B4-BE49-F238E27FC236}">
                <a16:creationId xmlns:a16="http://schemas.microsoft.com/office/drawing/2014/main" id="{D3198E56-9640-45C0-8CA0-80AE800D9F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manu gavassi png">
            <a:extLst>
              <a:ext uri="{FF2B5EF4-FFF2-40B4-BE49-F238E27FC236}">
                <a16:creationId xmlns:a16="http://schemas.microsoft.com/office/drawing/2014/main" id="{AC51325B-B30B-4FB5-83A1-92B7E0BD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78" b="99365" l="9895" r="89895">
                        <a14:foregroundMark x1="35579" y1="7778" x2="44632" y2="12381"/>
                        <a14:foregroundMark x1="44632" y1="12381" x2="44842" y2="12381"/>
                        <a14:foregroundMark x1="45684" y1="89048" x2="47368" y2="80159"/>
                        <a14:foregroundMark x1="58526" y1="90476" x2="67579" y2="80317"/>
                        <a14:foregroundMark x1="67579" y1="80317" x2="69053" y2="73810"/>
                        <a14:foregroundMark x1="38947" y1="94762" x2="53263" y2="95556"/>
                        <a14:foregroundMark x1="68421" y1="99206" x2="32421" y2="96508"/>
                        <a14:foregroundMark x1="32421" y1="96508" x2="30105" y2="95397"/>
                        <a14:foregroundMark x1="28211" y1="91429" x2="28632" y2="93810"/>
                        <a14:foregroundMark x1="33053" y1="99048" x2="55579" y2="9936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35" y="1560374"/>
            <a:ext cx="4689547" cy="621982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marina ruy barbosa png">
            <a:extLst>
              <a:ext uri="{FF2B5EF4-FFF2-40B4-BE49-F238E27FC236}">
                <a16:creationId xmlns:a16="http://schemas.microsoft.com/office/drawing/2014/main" id="{2EFA712C-1B57-42AA-B2A0-E79618A3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373" y="1544178"/>
            <a:ext cx="7067066" cy="78763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02988E-0236-4977-B0D7-C90DB028C08C}"/>
              </a:ext>
            </a:extLst>
          </p:cNvPr>
          <p:cNvSpPr txBox="1"/>
          <p:nvPr/>
        </p:nvSpPr>
        <p:spPr>
          <a:xfrm>
            <a:off x="55022" y="1347444"/>
            <a:ext cx="364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pt-BR" spc="533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MARINA RUY BARBOSA</a:t>
            </a:r>
            <a:endParaRPr lang="en-US" spc="533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8B35D3D-0047-4E89-ABE1-E0D4E0C505ED}"/>
              </a:ext>
            </a:extLst>
          </p:cNvPr>
          <p:cNvSpPr txBox="1"/>
          <p:nvPr/>
        </p:nvSpPr>
        <p:spPr>
          <a:xfrm>
            <a:off x="2423628" y="1359507"/>
            <a:ext cx="542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pt-BR" spc="533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MANU GAVASSI</a:t>
            </a:r>
            <a:endParaRPr lang="en-US" spc="533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0C956C8A-50A3-4ACE-B470-BFD339FA74E9}"/>
              </a:ext>
            </a:extLst>
          </p:cNvPr>
          <p:cNvSpPr txBox="1"/>
          <p:nvPr/>
        </p:nvSpPr>
        <p:spPr>
          <a:xfrm>
            <a:off x="6710489" y="1400880"/>
            <a:ext cx="542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pt-BR" spc="533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FLAVIA PAVANELLI</a:t>
            </a:r>
            <a:endParaRPr lang="en-US" spc="533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1F06-07B9-46E6-A8E6-2854CB5C8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23" y="4153905"/>
            <a:ext cx="1768877" cy="3144671"/>
          </a:xfrm>
          <a:prstGeom prst="rect">
            <a:avLst/>
          </a:prstGeom>
        </p:spPr>
      </p:pic>
      <p:pic>
        <p:nvPicPr>
          <p:cNvPr id="20" name="Picture 2" descr="Resultado de imagem para smartphone frame png">
            <a:extLst>
              <a:ext uri="{FF2B5EF4-FFF2-40B4-BE49-F238E27FC236}">
                <a16:creationId xmlns:a16="http://schemas.microsoft.com/office/drawing/2014/main" id="{C8A340C8-5A0F-4766-8043-BF0C294B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07" y="3485531"/>
            <a:ext cx="4605170" cy="45556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8ABEE7B-E3E5-46DF-B0A9-4DE4B1F69E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72" y="4027714"/>
            <a:ext cx="1769850" cy="3146400"/>
          </a:xfrm>
          <a:prstGeom prst="rect">
            <a:avLst/>
          </a:prstGeom>
        </p:spPr>
      </p:pic>
      <p:pic>
        <p:nvPicPr>
          <p:cNvPr id="7170" name="Picture 2" descr="Resultado de imagem para smartphone frame png">
            <a:extLst>
              <a:ext uri="{FF2B5EF4-FFF2-40B4-BE49-F238E27FC236}">
                <a16:creationId xmlns:a16="http://schemas.microsoft.com/office/drawing/2014/main" id="{4FC2B8BE-ECB6-49FD-93C9-755A40E2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5" y="3395690"/>
            <a:ext cx="4605170" cy="45556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E92829F-DC6D-4DC7-AE2B-50D8BA0891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15" y="4128849"/>
            <a:ext cx="1769850" cy="3146400"/>
          </a:xfrm>
          <a:prstGeom prst="rect">
            <a:avLst/>
          </a:prstGeom>
        </p:spPr>
      </p:pic>
      <p:pic>
        <p:nvPicPr>
          <p:cNvPr id="19" name="Picture 2" descr="Resultado de imagem para smartphone frame png">
            <a:extLst>
              <a:ext uri="{FF2B5EF4-FFF2-40B4-BE49-F238E27FC236}">
                <a16:creationId xmlns:a16="http://schemas.microsoft.com/office/drawing/2014/main" id="{052224F8-DA6A-4FFD-915D-5FBCEF2F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04" y="3429000"/>
            <a:ext cx="4605170" cy="45556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4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467886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370114" y="196956"/>
            <a:ext cx="8916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P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RINCIPAIS RESULTADOS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CE1DD2-215E-4019-8D26-8F87F282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27462" y="718796"/>
            <a:ext cx="4188315" cy="61392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B03F3C-ED2F-458D-9EA9-12B0A70EFC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0" b="89970" l="9898" r="95779">
                        <a14:foregroundMark x1="95779" y1="39027" x2="89520" y2="43992"/>
                        <a14:backgroundMark x1="27511" y1="28004" x2="41194" y2="22145"/>
                        <a14:backgroundMark x1="41194" y1="22145" x2="56332" y2="20159"/>
                        <a14:backgroundMark x1="65939" y1="24131" x2="54731" y2="20060"/>
                        <a14:backgroundMark x1="59680" y1="25521" x2="58079" y2="18073"/>
                        <a14:backgroundMark x1="30859" y1="26216" x2="53275" y2="19662"/>
                        <a14:backgroundMark x1="28239" y1="35253" x2="33188" y2="24628"/>
                        <a14:backgroundMark x1="37409" y1="47170" x2="49199" y2="52433"/>
                        <a14:backgroundMark x1="49199" y1="52433" x2="52838" y2="60576"/>
                        <a14:backgroundMark x1="52838" y1="60576" x2="48617" y2="68322"/>
                        <a14:backgroundMark x1="48617" y1="68322" x2="39592" y2="75968"/>
                        <a14:backgroundMark x1="39592" y1="75968" x2="35953" y2="84310"/>
                        <a14:backgroundMark x1="35953" y1="84310" x2="40175" y2="92155"/>
                        <a14:backgroundMark x1="40175" y1="92155" x2="58661" y2="68222"/>
                        <a14:backgroundMark x1="58661" y1="68222" x2="55313" y2="60576"/>
                        <a14:backgroundMark x1="55313" y1="60576" x2="55604" y2="52334"/>
                        <a14:backgroundMark x1="55604" y1="52334" x2="46143" y2="46574"/>
                        <a14:backgroundMark x1="46143" y1="46574" x2="32751" y2="44091"/>
                        <a14:backgroundMark x1="32751" y1="44091" x2="25910" y2="37537"/>
                        <a14:backgroundMark x1="25910" y1="37537" x2="40611" y2="24330"/>
                        <a14:backgroundMark x1="40611" y1="24330" x2="54731" y2="21748"/>
                        <a14:backgroundMark x1="58079" y1="24826" x2="65211" y2="25124"/>
                        <a14:backgroundMark x1="45415" y1="25124" x2="44105" y2="20755"/>
                        <a14:backgroundMark x1="46434" y1="26216" x2="45997" y2="20755"/>
                        <a14:backgroundMark x1="59971" y1="60973" x2="57642" y2="52234"/>
                        <a14:backgroundMark x1="53857" y1="49553" x2="47453" y2="46475"/>
                        <a14:backgroundMark x1="49491" y1="46475" x2="44687" y2="43198"/>
                        <a14:backgroundMark x1="45269" y1="41311" x2="43668" y2="42304"/>
                        <a14:backgroundMark x1="61281" y1="57696" x2="56332" y2="59980"/>
                        <a14:backgroundMark x1="62882" y1="68818" x2="55313" y2="62761"/>
                        <a14:backgroundMark x1="55313" y1="62761" x2="54731" y2="61966"/>
                        <a14:backgroundMark x1="44687" y1="26812" x2="44396" y2="24429"/>
                        <a14:backgroundMark x1="43814" y1="27110" x2="43814" y2="24628"/>
                        <a14:backgroundMark x1="43523" y1="27408" x2="43086" y2="25124"/>
                        <a14:backgroundMark x1="57496" y1="26415" x2="57351" y2="24131"/>
                        <a14:backgroundMark x1="64338" y1="25025" x2="66812" y2="25025"/>
                      </a14:backgroundRemoval>
                    </a14:imgEffect>
                    <a14:imgEffect>
                      <a14:sharpenSoften amount="2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462" y="701714"/>
            <a:ext cx="4188315" cy="6139204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1B8C1AFE-4B5C-4BAD-B674-547F5E86071A}"/>
              </a:ext>
            </a:extLst>
          </p:cNvPr>
          <p:cNvSpPr txBox="1"/>
          <p:nvPr/>
        </p:nvSpPr>
        <p:spPr>
          <a:xfrm>
            <a:off x="7678512" y="2420574"/>
            <a:ext cx="4252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DE MARKET SHARE </a:t>
            </a:r>
          </a:p>
        </p:txBody>
      </p:sp>
      <p:sp>
        <p:nvSpPr>
          <p:cNvPr id="2" name="Seta: para a Direita Listrada 1">
            <a:extLst>
              <a:ext uri="{FF2B5EF4-FFF2-40B4-BE49-F238E27FC236}">
                <a16:creationId xmlns:a16="http://schemas.microsoft.com/office/drawing/2014/main" id="{5D1EFF06-CCBB-4722-9879-5CD8670BE3A3}"/>
              </a:ext>
            </a:extLst>
          </p:cNvPr>
          <p:cNvSpPr/>
          <p:nvPr/>
        </p:nvSpPr>
        <p:spPr>
          <a:xfrm rot="16200000">
            <a:off x="4269062" y="1573667"/>
            <a:ext cx="1515172" cy="1402762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5200E12-5BC9-40F8-99F6-FA78543CDE27}"/>
              </a:ext>
            </a:extLst>
          </p:cNvPr>
          <p:cNvSpPr txBox="1"/>
          <p:nvPr/>
        </p:nvSpPr>
        <p:spPr>
          <a:xfrm>
            <a:off x="5017735" y="1566952"/>
            <a:ext cx="2805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2,7%</a:t>
            </a:r>
            <a:endParaRPr lang="en-US" sz="11500" b="1" spc="-300" dirty="0">
              <a:solidFill>
                <a:schemeClr val="tx1">
                  <a:lumMod val="75000"/>
                  <a:lumOff val="2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00BD01F-FA7F-44C4-895E-452727DD80E1}"/>
              </a:ext>
            </a:extLst>
          </p:cNvPr>
          <p:cNvSpPr/>
          <p:nvPr/>
        </p:nvSpPr>
        <p:spPr>
          <a:xfrm>
            <a:off x="9067287" y="2130017"/>
            <a:ext cx="2713233" cy="415063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858806DE-2DBC-4222-B545-7C3387A06928}"/>
              </a:ext>
            </a:extLst>
          </p:cNvPr>
          <p:cNvSpPr txBox="1"/>
          <p:nvPr/>
        </p:nvSpPr>
        <p:spPr>
          <a:xfrm>
            <a:off x="9004114" y="2130017"/>
            <a:ext cx="292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>
                <a:solidFill>
                  <a:schemeClr val="bg1"/>
                </a:solidFill>
                <a:latin typeface="Arial Nova Cond Light" panose="020B0306020202020204" pitchFamily="34" charset="0"/>
                <a:cs typeface="Times New Roman"/>
              </a:rPr>
              <a:t>BELEZA &amp; FRAGRÂNCIA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DFAA489-D3E8-4A76-98B2-B4B84CE114B2}"/>
              </a:ext>
            </a:extLst>
          </p:cNvPr>
          <p:cNvSpPr txBox="1"/>
          <p:nvPr/>
        </p:nvSpPr>
        <p:spPr>
          <a:xfrm>
            <a:off x="3891748" y="3080512"/>
            <a:ext cx="803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ASSUMINDO O </a:t>
            </a:r>
            <a:r>
              <a:rPr lang="en-US" sz="4000" b="1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PRIMEIRO LUGAR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DO MERCADO</a:t>
            </a:r>
          </a:p>
        </p:txBody>
      </p:sp>
    </p:spTree>
    <p:extLst>
      <p:ext uri="{BB962C8B-B14F-4D97-AF65-F5344CB8AC3E}">
        <p14:creationId xmlns:p14="http://schemas.microsoft.com/office/powerpoint/2010/main" val="11122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ranco, chuveiro, pia, cortina&#10;&#10;Descrição gerada automaticamente">
            <a:extLst>
              <a:ext uri="{FF2B5EF4-FFF2-40B4-BE49-F238E27FC236}">
                <a16:creationId xmlns:a16="http://schemas.microsoft.com/office/drawing/2014/main" id="{D65EE648-758D-4A81-B30F-3924903B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703E11F-6A1B-4C3E-A851-5ED103FEEBB7}"/>
              </a:ext>
            </a:extLst>
          </p:cNvPr>
          <p:cNvSpPr txBox="1"/>
          <p:nvPr/>
        </p:nvSpPr>
        <p:spPr>
          <a:xfrm>
            <a:off x="5467886" y="856469"/>
            <a:ext cx="280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2400" spc="533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LOUIS BOUTIN</a:t>
            </a:r>
            <a:endParaRPr lang="en-US" sz="2400" spc="533" dirty="0">
              <a:solidFill>
                <a:schemeClr val="bg1">
                  <a:lumMod val="7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55E2B6-04E1-4894-B3F2-A042BE50A2F4}"/>
              </a:ext>
            </a:extLst>
          </p:cNvPr>
          <p:cNvSpPr/>
          <p:nvPr/>
        </p:nvSpPr>
        <p:spPr>
          <a:xfrm>
            <a:off x="148411" y="212960"/>
            <a:ext cx="540000" cy="540000"/>
          </a:xfrm>
          <a:prstGeom prst="rect">
            <a:avLst/>
          </a:prstGeom>
          <a:solidFill>
            <a:srgbClr val="B88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8F3657-549F-4887-B059-359DCC1C6AC2}"/>
              </a:ext>
            </a:extLst>
          </p:cNvPr>
          <p:cNvSpPr/>
          <p:nvPr/>
        </p:nvSpPr>
        <p:spPr>
          <a:xfrm>
            <a:off x="289791" y="31646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511338C-8EAC-4521-B208-F8ADA859E4DD}"/>
              </a:ext>
            </a:extLst>
          </p:cNvPr>
          <p:cNvSpPr txBox="1"/>
          <p:nvPr/>
        </p:nvSpPr>
        <p:spPr>
          <a:xfrm>
            <a:off x="370114" y="196956"/>
            <a:ext cx="8916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sz="4400" spc="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/>
              </a:rPr>
              <a:t>P</a:t>
            </a:r>
            <a:r>
              <a:rPr lang="en-US" sz="44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Times New Roman"/>
              </a:rPr>
              <a:t>RINCIPAIS RESULTADOS</a:t>
            </a:r>
          </a:p>
        </p:txBody>
      </p:sp>
      <p:pic>
        <p:nvPicPr>
          <p:cNvPr id="25" name="Imagem 24" descr="Imagem em preto e branco&#10;&#10;Descrição gerada automaticamente">
            <a:extLst>
              <a:ext uri="{FF2B5EF4-FFF2-40B4-BE49-F238E27FC236}">
                <a16:creationId xmlns:a16="http://schemas.microsoft.com/office/drawing/2014/main" id="{DF3FA292-572E-4F97-8573-9C9D9DF54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32104" r="15973" b="25861"/>
          <a:stretch/>
        </p:blipFill>
        <p:spPr>
          <a:xfrm>
            <a:off x="10776856" y="6202268"/>
            <a:ext cx="1266825" cy="5237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CE1DD2-215E-4019-8D26-8F87F282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27462" y="718796"/>
            <a:ext cx="4188315" cy="613920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B03F3C-ED2F-458D-9EA9-12B0A70EFC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0" b="89970" l="9898" r="95779">
                        <a14:foregroundMark x1="95779" y1="39027" x2="89520" y2="43992"/>
                        <a14:backgroundMark x1="27511" y1="28004" x2="41194" y2="22145"/>
                        <a14:backgroundMark x1="41194" y1="22145" x2="56332" y2="20159"/>
                        <a14:backgroundMark x1="65939" y1="24131" x2="54731" y2="20060"/>
                        <a14:backgroundMark x1="59680" y1="25521" x2="58079" y2="18073"/>
                        <a14:backgroundMark x1="30859" y1="26216" x2="53275" y2="19662"/>
                        <a14:backgroundMark x1="28239" y1="35253" x2="33188" y2="24628"/>
                        <a14:backgroundMark x1="37409" y1="47170" x2="49199" y2="52433"/>
                        <a14:backgroundMark x1="49199" y1="52433" x2="52838" y2="60576"/>
                        <a14:backgroundMark x1="52838" y1="60576" x2="48617" y2="68322"/>
                        <a14:backgroundMark x1="48617" y1="68322" x2="39592" y2="75968"/>
                        <a14:backgroundMark x1="39592" y1="75968" x2="35953" y2="84310"/>
                        <a14:backgroundMark x1="35953" y1="84310" x2="40175" y2="92155"/>
                        <a14:backgroundMark x1="40175" y1="92155" x2="58661" y2="68222"/>
                        <a14:backgroundMark x1="58661" y1="68222" x2="55313" y2="60576"/>
                        <a14:backgroundMark x1="55313" y1="60576" x2="55604" y2="52334"/>
                        <a14:backgroundMark x1="55604" y1="52334" x2="46143" y2="46574"/>
                        <a14:backgroundMark x1="46143" y1="46574" x2="32751" y2="44091"/>
                        <a14:backgroundMark x1="32751" y1="44091" x2="25910" y2="37537"/>
                        <a14:backgroundMark x1="25910" y1="37537" x2="40611" y2="24330"/>
                        <a14:backgroundMark x1="40611" y1="24330" x2="54731" y2="21748"/>
                        <a14:backgroundMark x1="58079" y1="24826" x2="65211" y2="25124"/>
                        <a14:backgroundMark x1="45415" y1="25124" x2="44105" y2="20755"/>
                        <a14:backgroundMark x1="46434" y1="26216" x2="45997" y2="20755"/>
                        <a14:backgroundMark x1="59971" y1="60973" x2="57642" y2="52234"/>
                        <a14:backgroundMark x1="53857" y1="49553" x2="47453" y2="46475"/>
                        <a14:backgroundMark x1="49491" y1="46475" x2="44687" y2="43198"/>
                        <a14:backgroundMark x1="45269" y1="41311" x2="43668" y2="42304"/>
                        <a14:backgroundMark x1="61281" y1="57696" x2="56332" y2="59980"/>
                        <a14:backgroundMark x1="62882" y1="68818" x2="55313" y2="62761"/>
                        <a14:backgroundMark x1="55313" y1="62761" x2="54731" y2="61966"/>
                        <a14:backgroundMark x1="44687" y1="26812" x2="44396" y2="24429"/>
                        <a14:backgroundMark x1="43814" y1="27110" x2="43814" y2="24628"/>
                        <a14:backgroundMark x1="43523" y1="27408" x2="43086" y2="25124"/>
                        <a14:backgroundMark x1="57496" y1="26415" x2="57351" y2="24131"/>
                        <a14:backgroundMark x1="64338" y1="25025" x2="66812" y2="25025"/>
                      </a14:backgroundRemoval>
                    </a14:imgEffect>
                    <a14:imgEffect>
                      <a14:sharpenSoften amount="2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462" y="701714"/>
            <a:ext cx="4188315" cy="6139204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1B8C1AFE-4B5C-4BAD-B674-547F5E86071A}"/>
              </a:ext>
            </a:extLst>
          </p:cNvPr>
          <p:cNvSpPr txBox="1"/>
          <p:nvPr/>
        </p:nvSpPr>
        <p:spPr>
          <a:xfrm>
            <a:off x="7678512" y="2420574"/>
            <a:ext cx="4252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DE MARKET SHARE </a:t>
            </a:r>
          </a:p>
        </p:txBody>
      </p:sp>
      <p:sp>
        <p:nvSpPr>
          <p:cNvPr id="2" name="Seta: para a Direita Listrada 1">
            <a:extLst>
              <a:ext uri="{FF2B5EF4-FFF2-40B4-BE49-F238E27FC236}">
                <a16:creationId xmlns:a16="http://schemas.microsoft.com/office/drawing/2014/main" id="{5D1EFF06-CCBB-4722-9879-5CD8670BE3A3}"/>
              </a:ext>
            </a:extLst>
          </p:cNvPr>
          <p:cNvSpPr/>
          <p:nvPr/>
        </p:nvSpPr>
        <p:spPr>
          <a:xfrm rot="16200000">
            <a:off x="4269062" y="1573667"/>
            <a:ext cx="1515172" cy="140276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5200E12-5BC9-40F8-99F6-FA78543CDE27}"/>
              </a:ext>
            </a:extLst>
          </p:cNvPr>
          <p:cNvSpPr txBox="1"/>
          <p:nvPr/>
        </p:nvSpPr>
        <p:spPr>
          <a:xfrm>
            <a:off x="5017735" y="1566952"/>
            <a:ext cx="2805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11500" b="1" spc="-3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2,7%</a:t>
            </a:r>
            <a:endParaRPr lang="en-US" sz="11500" b="1" spc="-300" dirty="0">
              <a:solidFill>
                <a:schemeClr val="bg1">
                  <a:lumMod val="75000"/>
                </a:schemeClr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00BD01F-FA7F-44C4-895E-452727DD80E1}"/>
              </a:ext>
            </a:extLst>
          </p:cNvPr>
          <p:cNvSpPr/>
          <p:nvPr/>
        </p:nvSpPr>
        <p:spPr>
          <a:xfrm>
            <a:off x="9067287" y="2130017"/>
            <a:ext cx="2713233" cy="415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858806DE-2DBC-4222-B545-7C3387A06928}"/>
              </a:ext>
            </a:extLst>
          </p:cNvPr>
          <p:cNvSpPr txBox="1"/>
          <p:nvPr/>
        </p:nvSpPr>
        <p:spPr>
          <a:xfrm>
            <a:off x="9004114" y="2104016"/>
            <a:ext cx="292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400" dirty="0">
                <a:solidFill>
                  <a:schemeClr val="bg1"/>
                </a:solidFill>
                <a:latin typeface="Arial Nova Cond Light" panose="020B0306020202020204" pitchFamily="34" charset="0"/>
                <a:cs typeface="Times New Roman"/>
              </a:rPr>
              <a:t>BELEZA &amp; FRAGRÂNCIA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DFAA489-D3E8-4A76-98B2-B4B84CE114B2}"/>
              </a:ext>
            </a:extLst>
          </p:cNvPr>
          <p:cNvSpPr txBox="1"/>
          <p:nvPr/>
        </p:nvSpPr>
        <p:spPr>
          <a:xfrm>
            <a:off x="3891748" y="3080512"/>
            <a:ext cx="803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ASSUMINDO O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PRIMEIRO LUGAR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DO MERCADO</a:t>
            </a:r>
          </a:p>
        </p:txBody>
      </p:sp>
      <p:pic>
        <p:nvPicPr>
          <p:cNvPr id="12294" name="Picture 6" descr="Resultado de imagem para black opium png">
            <a:extLst>
              <a:ext uri="{FF2B5EF4-FFF2-40B4-BE49-F238E27FC236}">
                <a16:creationId xmlns:a16="http://schemas.microsoft.com/office/drawing/2014/main" id="{92110875-6A8C-4E1A-A096-D8F7F117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80" y="4416823"/>
            <a:ext cx="2346211" cy="23462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0ED9483C-3FEC-440C-B0C3-222A0860376D}"/>
              </a:ext>
            </a:extLst>
          </p:cNvPr>
          <p:cNvSpPr txBox="1"/>
          <p:nvPr/>
        </p:nvSpPr>
        <p:spPr>
          <a:xfrm>
            <a:off x="4134870" y="4979827"/>
            <a:ext cx="3655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pt-BR" sz="7200" b="1" spc="-300" dirty="0">
                <a:solidFill>
                  <a:srgbClr val="B88162"/>
                </a:solidFill>
                <a:latin typeface="Arial Nova Cond Light" panose="020B0306020202020204" pitchFamily="34" charset="0"/>
                <a:cs typeface="Times New Roman"/>
              </a:rPr>
              <a:t>TOP3</a:t>
            </a:r>
            <a:endParaRPr lang="en-US" sz="7200" b="1" spc="-300" dirty="0">
              <a:solidFill>
                <a:srgbClr val="B88162"/>
              </a:solidFill>
              <a:latin typeface="Arial Nova Cond Light" panose="020B0306020202020204" pitchFamily="34" charset="0"/>
              <a:cs typeface="Times New Roman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BBC2293-27A5-47F1-96BF-496FAB23E312}"/>
              </a:ext>
            </a:extLst>
          </p:cNvPr>
          <p:cNvSpPr txBox="1"/>
          <p:nvPr/>
        </p:nvSpPr>
        <p:spPr>
          <a:xfrm>
            <a:off x="4188335" y="5860763"/>
            <a:ext cx="445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7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Cond Light" panose="020B0306020202020204" pitchFamily="34" charset="0"/>
                <a:cs typeface="Times New Roman"/>
              </a:rPr>
              <a:t>MAIS BUSCADOS EM TODOS CLIENTES</a:t>
            </a:r>
          </a:p>
        </p:txBody>
      </p:sp>
      <p:pic>
        <p:nvPicPr>
          <p:cNvPr id="35" name="Picture 6" descr="Resultado de imagem para sephora logo png">
            <a:extLst>
              <a:ext uri="{FF2B5EF4-FFF2-40B4-BE49-F238E27FC236}">
                <a16:creationId xmlns:a16="http://schemas.microsoft.com/office/drawing/2014/main" id="{1219730F-077C-4704-A492-9FE584CC6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98" y="6202168"/>
            <a:ext cx="714982" cy="4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Resultado de imagem para beleza na web logo png">
            <a:extLst>
              <a:ext uri="{FF2B5EF4-FFF2-40B4-BE49-F238E27FC236}">
                <a16:creationId xmlns:a16="http://schemas.microsoft.com/office/drawing/2014/main" id="{F6E09318-DE44-421D-8856-3221C2F7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8" y="6351562"/>
            <a:ext cx="592519" cy="2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esultado de imagem para epoca cosmeticos logo png">
            <a:extLst>
              <a:ext uri="{FF2B5EF4-FFF2-40B4-BE49-F238E27FC236}">
                <a16:creationId xmlns:a16="http://schemas.microsoft.com/office/drawing/2014/main" id="{247134C1-89B1-4C9C-9E74-A443DF57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1" y="6389530"/>
            <a:ext cx="619732" cy="1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Resultado de imagem para the beauty box logo png">
            <a:extLst>
              <a:ext uri="{FF2B5EF4-FFF2-40B4-BE49-F238E27FC236}">
                <a16:creationId xmlns:a16="http://schemas.microsoft.com/office/drawing/2014/main" id="{3CDF5987-F4F0-468B-8993-B87EB42F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5" y="6304897"/>
            <a:ext cx="385245" cy="3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m para riachuelo png">
            <a:extLst>
              <a:ext uri="{FF2B5EF4-FFF2-40B4-BE49-F238E27FC236}">
                <a16:creationId xmlns:a16="http://schemas.microsoft.com/office/drawing/2014/main" id="{B29F5787-53DD-4998-8B00-22961233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46" y="6389530"/>
            <a:ext cx="674988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m para renner png">
            <a:extLst>
              <a:ext uri="{FF2B5EF4-FFF2-40B4-BE49-F238E27FC236}">
                <a16:creationId xmlns:a16="http://schemas.microsoft.com/office/drawing/2014/main" id="{3E779A6D-33C0-418C-97A6-B2819ED6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60" y="6125459"/>
            <a:ext cx="769441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358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251</Words>
  <Application>Microsoft Office PowerPoint</Application>
  <PresentationFormat>Widescreen</PresentationFormat>
  <Paragraphs>60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Arial Nova Cond Light</vt:lpstr>
      <vt:lpstr>Avenir Next LT Pro Light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 Gelenske Cunha</dc:creator>
  <cp:lastModifiedBy>Davi Gelenske Cunha</cp:lastModifiedBy>
  <cp:revision>3</cp:revision>
  <dcterms:created xsi:type="dcterms:W3CDTF">2020-01-29T19:13:54Z</dcterms:created>
  <dcterms:modified xsi:type="dcterms:W3CDTF">2020-01-31T04:41:33Z</dcterms:modified>
</cp:coreProperties>
</file>